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28" r:id="rId1"/>
    <p:sldMasterId id="2147483979" r:id="rId2"/>
    <p:sldMasterId id="2147483661" r:id="rId3"/>
  </p:sldMasterIdLst>
  <p:notesMasterIdLst>
    <p:notesMasterId r:id="rId31"/>
  </p:notesMasterIdLst>
  <p:handoutMasterIdLst>
    <p:handoutMasterId r:id="rId32"/>
  </p:handoutMasterIdLst>
  <p:sldIdLst>
    <p:sldId id="601" r:id="rId4"/>
    <p:sldId id="603" r:id="rId5"/>
    <p:sldId id="517" r:id="rId6"/>
    <p:sldId id="577" r:id="rId7"/>
    <p:sldId id="606" r:id="rId8"/>
    <p:sldId id="607" r:id="rId9"/>
    <p:sldId id="576" r:id="rId10"/>
    <p:sldId id="581" r:id="rId11"/>
    <p:sldId id="595" r:id="rId12"/>
    <p:sldId id="612" r:id="rId13"/>
    <p:sldId id="574" r:id="rId14"/>
    <p:sldId id="508" r:id="rId15"/>
    <p:sldId id="542" r:id="rId16"/>
    <p:sldId id="620" r:id="rId17"/>
    <p:sldId id="618" r:id="rId18"/>
    <p:sldId id="545" r:id="rId19"/>
    <p:sldId id="570" r:id="rId20"/>
    <p:sldId id="613" r:id="rId21"/>
    <p:sldId id="619" r:id="rId22"/>
    <p:sldId id="605" r:id="rId23"/>
    <p:sldId id="614" r:id="rId24"/>
    <p:sldId id="571" r:id="rId25"/>
    <p:sldId id="621" r:id="rId26"/>
    <p:sldId id="572" r:id="rId27"/>
    <p:sldId id="616" r:id="rId28"/>
    <p:sldId id="615" r:id="rId29"/>
    <p:sldId id="599" r:id="rId30"/>
  </p:sldIdLst>
  <p:sldSz cx="9144000" cy="6858000" type="screen4x3"/>
  <p:notesSz cx="6669088" cy="9928225"/>
  <p:embeddedFontLst>
    <p:embeddedFont>
      <p:font typeface="HY강M" panose="02030600000101010101" pitchFamily="18" charset="-127"/>
      <p:regular r:id="rId33"/>
    </p:embeddedFont>
    <p:embeddedFont>
      <p:font typeface="하나 M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orient="horz" pos="733">
          <p15:clr>
            <a:srgbClr val="A4A3A4"/>
          </p15:clr>
        </p15:guide>
        <p15:guide id="5" orient="horz" pos="2614">
          <p15:clr>
            <a:srgbClr val="A4A3A4"/>
          </p15:clr>
        </p15:guide>
        <p15:guide id="6" orient="horz" pos="3067">
          <p15:clr>
            <a:srgbClr val="A4A3A4"/>
          </p15:clr>
        </p15:guide>
        <p15:guide id="7" orient="horz" pos="3521">
          <p15:clr>
            <a:srgbClr val="A4A3A4"/>
          </p15:clr>
        </p15:guide>
        <p15:guide id="8" pos="5647">
          <p15:clr>
            <a:srgbClr val="A4A3A4"/>
          </p15:clr>
        </p15:guide>
        <p15:guide id="9">
          <p15:clr>
            <a:srgbClr val="A4A3A4"/>
          </p15:clr>
        </p15:guide>
        <p15:guide id="10" pos="4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B73"/>
    <a:srgbClr val="275EA1"/>
    <a:srgbClr val="000000"/>
    <a:srgbClr val="FFFFFF"/>
    <a:srgbClr val="1C5852"/>
    <a:srgbClr val="83D7CF"/>
    <a:srgbClr val="35A59A"/>
    <a:srgbClr val="D5FFFF"/>
    <a:srgbClr val="7FBB75"/>
    <a:srgbClr val="E7F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0863" autoAdjust="0"/>
  </p:normalViewPr>
  <p:slideViewPr>
    <p:cSldViewPr snapToGrid="0">
      <p:cViewPr varScale="1">
        <p:scale>
          <a:sx n="84" d="100"/>
          <a:sy n="84" d="100"/>
        </p:scale>
        <p:origin x="1435" y="38"/>
      </p:cViewPr>
      <p:guideLst>
        <p:guide orient="horz" pos="2160"/>
        <p:guide orient="horz" pos="1117"/>
        <p:guide orient="horz" pos="1706"/>
        <p:guide orient="horz" pos="733"/>
        <p:guide orient="horz" pos="2614"/>
        <p:guide orient="horz" pos="3067"/>
        <p:guide orient="horz" pos="3521"/>
        <p:guide pos="5647"/>
        <p:guide/>
        <p:guide pos="4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83" y="62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2559CCC-0C34-4636-9B24-C8E0AD491770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B74EBC2-DE1E-45F8-8383-0E72682F20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74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736" tIns="45368" rIns="90736" bIns="45368" numCol="1" anchor="b" anchorCtr="0" compatLnSpc="1">
            <a:prstTxWarp prst="textNoShape">
              <a:avLst/>
            </a:prstTxWarp>
          </a:bodyPr>
          <a:lstStyle>
            <a:lvl1pPr defTabSz="908050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78495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z="1000" dirty="0"/>
          </a:p>
        </p:txBody>
      </p:sp>
      <p:sp>
        <p:nvSpPr>
          <p:cNvPr id="63492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EFC1B617-50E4-45BB-99E6-F81C55F28F9C}" type="slidenum">
              <a:rPr lang="en-US" altLang="ko-KR" sz="1200"/>
              <a:pPr algn="r" eaLnBrk="1" latinLnBrk="1" hangingPunct="1"/>
              <a:t>12</a:t>
            </a:fld>
            <a:endParaRPr lang="en-US" altLang="ko-KR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/>
            <a:endParaRPr lang="en-US" altLang="ko-KR" dirty="0">
              <a:solidFill>
                <a:srgbClr val="404040"/>
              </a:solidFill>
            </a:endParaRPr>
          </a:p>
        </p:txBody>
      </p:sp>
      <p:sp>
        <p:nvSpPr>
          <p:cNvPr id="67588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96C9604A-37AE-48D6-8FF9-2C13546FDA56}" type="slidenum">
              <a:rPr lang="en-US" altLang="ko-KR" sz="1200"/>
              <a:pPr algn="r" eaLnBrk="1" latinLnBrk="1" hangingPunct="1"/>
              <a:t>13</a:t>
            </a:fld>
            <a:endParaRPr lang="en-US" altLang="ko-KR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/>
            <a:endParaRPr lang="en-US" altLang="ko-KR" dirty="0">
              <a:solidFill>
                <a:srgbClr val="404040"/>
              </a:solidFill>
            </a:endParaRPr>
          </a:p>
        </p:txBody>
      </p:sp>
      <p:sp>
        <p:nvSpPr>
          <p:cNvPr id="71684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E2632507-7B4A-48A0-BCD5-034095BF4718}" type="slidenum">
              <a:rPr lang="en-US" altLang="ko-KR" sz="1200"/>
              <a:pPr algn="r" eaLnBrk="1" latinLnBrk="1" hangingPunct="1"/>
              <a:t>14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406207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/>
            <a:endParaRPr lang="en-US" altLang="ko-KR" dirty="0">
              <a:solidFill>
                <a:srgbClr val="404040"/>
              </a:solidFill>
            </a:endParaRPr>
          </a:p>
        </p:txBody>
      </p:sp>
      <p:sp>
        <p:nvSpPr>
          <p:cNvPr id="71684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E2632507-7B4A-48A0-BCD5-034095BF4718}" type="slidenum">
              <a:rPr lang="en-US" altLang="ko-KR" sz="1200"/>
              <a:pPr algn="r" eaLnBrk="1" latinLnBrk="1" hangingPunct="1"/>
              <a:t>15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62812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/>
            <a:endParaRPr lang="en-US" altLang="ko-KR" dirty="0">
              <a:solidFill>
                <a:srgbClr val="404040"/>
              </a:solidFill>
            </a:endParaRPr>
          </a:p>
        </p:txBody>
      </p:sp>
      <p:sp>
        <p:nvSpPr>
          <p:cNvPr id="71684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E2632507-7B4A-48A0-BCD5-034095BF4718}" type="slidenum">
              <a:rPr lang="en-US" altLang="ko-KR" sz="1200"/>
              <a:pPr algn="r" eaLnBrk="1" latinLnBrk="1" hangingPunct="1"/>
              <a:t>16</a:t>
            </a:fld>
            <a:endParaRPr lang="en-US" altLang="ko-KR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사진</a:t>
            </a:r>
            <a:r>
              <a:rPr lang="en-US" altLang="ko-KR"/>
              <a:t>)</a:t>
            </a:r>
            <a:r>
              <a:rPr lang="ko-KR" altLang="en-US"/>
              <a:t>  동아리 활동 소개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3691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/>
            <a:endParaRPr lang="en-US" altLang="ko-KR" dirty="0">
              <a:solidFill>
                <a:srgbClr val="404040"/>
              </a:solidFill>
            </a:endParaRPr>
          </a:p>
        </p:txBody>
      </p:sp>
      <p:sp>
        <p:nvSpPr>
          <p:cNvPr id="71684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E2632507-7B4A-48A0-BCD5-034095BF4718}" type="slidenum">
              <a:rPr lang="en-US" altLang="ko-KR" sz="1200"/>
              <a:pPr algn="r" eaLnBrk="1" latinLnBrk="1" hangingPunct="1"/>
              <a:t>19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235821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9541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사진</a:t>
            </a:r>
            <a:r>
              <a:rPr lang="en-US" altLang="ko-KR"/>
              <a:t>)</a:t>
            </a:r>
            <a:r>
              <a:rPr lang="ko-KR" altLang="en-US"/>
              <a:t>  동아리 활동 소개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906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40964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99BC3AFF-D784-4F79-ACD5-8B8E99F7AA47}" type="slidenum">
              <a:rPr lang="en-US" altLang="ko-KR" sz="1200"/>
              <a:pPr algn="r" eaLnBrk="1" latinLnBrk="1" hangingPunct="1"/>
              <a:t>2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033691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/>
            <a:endParaRPr lang="en-US" altLang="ko-KR" dirty="0">
              <a:solidFill>
                <a:srgbClr val="404040"/>
              </a:solidFill>
            </a:endParaRPr>
          </a:p>
        </p:txBody>
      </p:sp>
      <p:sp>
        <p:nvSpPr>
          <p:cNvPr id="71684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E2632507-7B4A-48A0-BCD5-034095BF4718}" type="slidenum">
              <a:rPr lang="en-US" altLang="ko-KR" sz="1200"/>
              <a:pPr algn="r" eaLnBrk="1" latinLnBrk="1" hangingPunct="1"/>
              <a:t>23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62021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대체 사진 찾지 못하여 이전 사진 그대로 사용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303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mtClean="0"/>
              <a:t>(</a:t>
            </a:r>
            <a:r>
              <a:rPr lang="ko-KR" altLang="en-US" smtClean="0"/>
              <a:t>사진</a:t>
            </a:r>
            <a:r>
              <a:rPr lang="en-US" altLang="ko-KR" smtClean="0"/>
              <a:t>)</a:t>
            </a:r>
            <a:r>
              <a:rPr lang="ko-KR" altLang="en-US" smtClean="0"/>
              <a:t>  동아리 활동 소개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974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38916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A15AA947-B0B3-40E5-BE5E-09EB83BFAA0E}" type="slidenum">
              <a:rPr lang="en-US" altLang="ko-KR" sz="1200"/>
              <a:pPr algn="r" eaLnBrk="1" latinLnBrk="1" hangingPunct="1"/>
              <a:t>3</a:t>
            </a:fld>
            <a:endParaRPr lang="en-US" altLang="ko-KR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78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  <p:sp>
        <p:nvSpPr>
          <p:cNvPr id="59396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9529F6E8-ACD6-4D38-A0DB-AA1FE710A532}" type="slidenum">
              <a:rPr lang="en-US" altLang="ko-KR" sz="1200"/>
              <a:pPr algn="r" eaLnBrk="1" latinLnBrk="1" hangingPunct="1"/>
              <a:t>10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923936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  <p:sp>
        <p:nvSpPr>
          <p:cNvPr id="61444" name="슬라이드 번호 개체 틀 3"/>
          <p:cNvSpPr txBox="1">
            <a:spLocks noGrp="1"/>
          </p:cNvSpPr>
          <p:nvPr/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6" tIns="45368" rIns="90736" bIns="45368" anchor="b"/>
          <a:lstStyle>
            <a:lvl1pPr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/>
            <a:fld id="{91EE7625-0D87-4FF8-867B-292F522FF3E6}" type="slidenum">
              <a:rPr lang="en-US" altLang="ko-KR" sz="1200"/>
              <a:pPr algn="r" eaLnBrk="1" latinLnBrk="1" hangingPunct="1"/>
              <a:t>11</a:t>
            </a:fld>
            <a:endParaRPr lang="en-US" altLang="ko-KR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38B08FA-EE86-4F89-9599-1D42D27C2B46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9613C-8461-4F0E-91EE-2A8305706F5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4477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939DEDC-0E54-403C-BF93-912FCF677EB2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4D9A9-38E3-417E-8DBF-9E1052956E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0731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C54FA36-AB14-4F5C-AD80-41CF7FE7B022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CC561-1B0F-4EBC-9A2B-D70D4B116BB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716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A9DE13-107D-4F13-A2AA-881C3C2F4926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930D9-C192-4605-8090-28A003B88B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2523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5C8805C-7034-4B7E-BD05-DB56176566D6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58106-40C1-44F0-9057-50DE4ADD99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189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07374C5D-7DB6-4D64-A994-054D665FD2A8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C1B13-9F61-4384-9A82-F188751BC8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91516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309FF07-136C-4243-B31E-131FA274B25C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4E7D0-10BB-4DCA-BE44-6FF8E7ADA9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7281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8318C5CC-17E8-4A73-954F-ED148F8A8241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5845E-83B9-4B9F-BBD8-F24A36816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220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15648-5777-4177-824C-FAA27C1E7C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1628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99475" y="6524625"/>
            <a:ext cx="5238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|    </a:t>
            </a:r>
            <a:fld id="{17602787-F606-4AF6-9A06-9CC4CD19C91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881825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166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6FE8A98-8599-42A2-805F-0DF1827AE591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48623-FA0C-41B3-A06A-C18C0CDBB33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7070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450850"/>
            <a:ext cx="9509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10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456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21245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943ABB9-0D09-4BC1-B294-938C808AA8E4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2938" y="6492875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|    </a:t>
            </a:r>
            <a:fld id="{FB98753B-8447-4315-85C3-2F0E9CB5DF6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552402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CAF9E7F-1915-4282-AD8C-F2DE4CEB9552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2938" y="6492875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|    </a:t>
            </a:r>
            <a:fld id="{DE23822D-A4B9-42E1-B54D-522C077E83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948551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AC5F6AD-C31C-486D-8DD3-D82013BA2238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2938" y="6492875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|    </a:t>
            </a:r>
            <a:fld id="{E7661575-B703-440C-BD53-DC074FEA166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812891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7D1B477-53F4-443A-82CC-8C0178E98FE0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2938" y="6492875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|    </a:t>
            </a:r>
            <a:fld id="{B20D8DCC-84EB-4AA2-B6E1-B613ABE068D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78595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99475" y="6524625"/>
            <a:ext cx="5238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|    </a:t>
            </a:r>
            <a:fld id="{309EC618-1247-43BF-8FE0-3BF663441C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94730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47171D0-A562-4E2E-A04D-9623592B95CE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2AF8B-8A9D-4B1A-B5B1-673C5A12C2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3573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C54FA36-AB14-4F5C-AD80-41CF7FE7B022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CC561-1B0F-4EBC-9A2B-D70D4B116BB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97449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1050085-D28F-43E7-9F7D-F5CCC2C057D7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EB203-1FE8-48E3-A847-E9D40F384E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1923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DC1BE90-3FB3-4903-9768-B8AEAE1069BD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F1B2A-10BC-4195-901E-F8A7678989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97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1225" cy="717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-1588" y="17463"/>
            <a:ext cx="9145588" cy="715645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8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125B96-05A2-4A53-9890-78F0129C07D6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2938" y="6492875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|    </a:t>
            </a:r>
            <a:fld id="{AD56E559-83FD-4332-8FCF-04293E3155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80949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9885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DC1BE90-3FB3-4903-9768-B8AEAE1069BD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F1B2A-10BC-4195-901E-F8A7678989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1679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47171D0-A562-4E2E-A04D-9623592B95CE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2AF8B-8A9D-4B1A-B5B1-673C5A12C2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828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DFF7F6-E577-4C17-A99F-02B975056B32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33AB9-7F16-43A2-B851-48B39743F8D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6751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CB556C6-B460-45D2-B956-52796BA3E345}" type="datetimeFigureOut">
              <a:rPr lang="ko-KR" altLang="en-US"/>
              <a:pPr>
                <a:defRPr/>
              </a:pPr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8256B-2865-4E4D-B4C0-59B47FDEEC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562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4250" y="6353175"/>
            <a:ext cx="3492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16C2B51-9968-4F4B-B3A8-7937BF4184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54" r:id="rId1"/>
    <p:sldLayoutId id="2147491055" r:id="rId2"/>
    <p:sldLayoutId id="2147491056" r:id="rId3"/>
    <p:sldLayoutId id="2147491057" r:id="rId4"/>
    <p:sldLayoutId id="2147491081" r:id="rId5"/>
  </p:sldLayoutIdLst>
  <p:transition>
    <p:fade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4250" y="6353175"/>
            <a:ext cx="3492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1C16A7E-1909-462B-9E33-23F13015EB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2051" name="그룹 25"/>
          <p:cNvGrpSpPr>
            <a:grpSpLocks/>
          </p:cNvGrpSpPr>
          <p:nvPr userDrawn="1"/>
        </p:nvGrpSpPr>
        <p:grpSpPr bwMode="auto">
          <a:xfrm>
            <a:off x="1000125" y="0"/>
            <a:ext cx="2500313" cy="6867525"/>
            <a:chOff x="1142976" y="0"/>
            <a:chExt cx="2500313" cy="6867525"/>
          </a:xfrm>
        </p:grpSpPr>
        <p:pic>
          <p:nvPicPr>
            <p:cNvPr id="2060" name="Picture 14" descr="C:\Documents and Settings\정열\바탕 화면\2009 Works\하나은행\Untitled-3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14" y="0"/>
              <a:ext cx="2278062" cy="686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1142976" y="0"/>
              <a:ext cx="2500313" cy="6858000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pic>
        <p:nvPicPr>
          <p:cNvPr id="2052" name="Picture 19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49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8" descr="C:\Documents and Settings\정열\바탕 화면\2009 Works\하나은행\이미지\하나고등로고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1" y="375104"/>
            <a:ext cx="8255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자유형 42"/>
          <p:cNvSpPr/>
          <p:nvPr userDrawn="1"/>
        </p:nvSpPr>
        <p:spPr>
          <a:xfrm>
            <a:off x="2281238" y="-28575"/>
            <a:ext cx="6881812" cy="904875"/>
          </a:xfrm>
          <a:custGeom>
            <a:avLst/>
            <a:gdLst>
              <a:gd name="connsiteX0" fmla="*/ 28876 w 6882064"/>
              <a:gd name="connsiteY0" fmla="*/ 48127 h 904775"/>
              <a:gd name="connsiteX1" fmla="*/ 413887 w 6882064"/>
              <a:gd name="connsiteY1" fmla="*/ 904775 h 904775"/>
              <a:gd name="connsiteX2" fmla="*/ 6882064 w 6882064"/>
              <a:gd name="connsiteY2" fmla="*/ 904775 h 904775"/>
              <a:gd name="connsiteX3" fmla="*/ 6882064 w 6882064"/>
              <a:gd name="connsiteY3" fmla="*/ 9625 h 904775"/>
              <a:gd name="connsiteX4" fmla="*/ 0 w 6882064"/>
              <a:gd name="connsiteY4" fmla="*/ 0 h 904775"/>
              <a:gd name="connsiteX5" fmla="*/ 28876 w 6882064"/>
              <a:gd name="connsiteY5" fmla="*/ 48127 h 9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2064" h="904775">
                <a:moveTo>
                  <a:pt x="28876" y="48127"/>
                </a:moveTo>
                <a:lnTo>
                  <a:pt x="413887" y="904775"/>
                </a:lnTo>
                <a:lnTo>
                  <a:pt x="6882064" y="904775"/>
                </a:lnTo>
                <a:lnTo>
                  <a:pt x="6882064" y="9625"/>
                </a:lnTo>
                <a:lnTo>
                  <a:pt x="0" y="0"/>
                </a:lnTo>
                <a:lnTo>
                  <a:pt x="28876" y="48127"/>
                </a:lnTo>
                <a:close/>
              </a:path>
            </a:pathLst>
          </a:custGeom>
          <a:solidFill>
            <a:srgbClr val="277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00"/>
          </a:p>
        </p:txBody>
      </p:sp>
      <p:sp>
        <p:nvSpPr>
          <p:cNvPr id="45" name="직사각형 4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03200" cap="flat" cmpd="sng">
            <a:solidFill>
              <a:srgbClr val="277B7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/>
              <a:t>      </a:t>
            </a:r>
            <a:endParaRPr lang="ko-KR" altLang="en-US" dirty="0"/>
          </a:p>
        </p:txBody>
      </p:sp>
      <p:pic>
        <p:nvPicPr>
          <p:cNvPr id="2059" name="Picture 26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450850"/>
            <a:ext cx="9509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9" descr="교표.JP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403225"/>
            <a:ext cx="1606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058" r:id="rId1"/>
    <p:sldLayoutId id="2147491059" r:id="rId2"/>
    <p:sldLayoutId id="2147491060" r:id="rId3"/>
    <p:sldLayoutId id="2147491061" r:id="rId4"/>
    <p:sldLayoutId id="2147491062" r:id="rId5"/>
    <p:sldLayoutId id="2147491063" r:id="rId6"/>
    <p:sldLayoutId id="2147491064" r:id="rId7"/>
    <p:sldLayoutId id="2147491065" r:id="rId8"/>
    <p:sldLayoutId id="2147491066" r:id="rId9"/>
    <p:sldLayoutId id="2147491067" r:id="rId10"/>
    <p:sldLayoutId id="2147491068" r:id="rId11"/>
    <p:sldLayoutId id="2147491053" r:id="rId12"/>
  </p:sldLayoutIdLst>
  <p:transition>
    <p:fade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그룹 25"/>
          <p:cNvGrpSpPr>
            <a:grpSpLocks/>
          </p:cNvGrpSpPr>
          <p:nvPr userDrawn="1"/>
        </p:nvGrpSpPr>
        <p:grpSpPr bwMode="auto">
          <a:xfrm>
            <a:off x="1000125" y="0"/>
            <a:ext cx="2500313" cy="6867525"/>
            <a:chOff x="1142976" y="0"/>
            <a:chExt cx="2500313" cy="6867525"/>
          </a:xfrm>
        </p:grpSpPr>
        <p:pic>
          <p:nvPicPr>
            <p:cNvPr id="3086" name="Picture 14" descr="C:\Documents and Settings\정열\바탕 화면\2009 Works\하나은행\Untitled-3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14" y="0"/>
              <a:ext cx="2278062" cy="686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142976" y="0"/>
              <a:ext cx="2500313" cy="6858000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16" name="자유형 15"/>
          <p:cNvSpPr/>
          <p:nvPr userDrawn="1"/>
        </p:nvSpPr>
        <p:spPr>
          <a:xfrm>
            <a:off x="1828800" y="-30163"/>
            <a:ext cx="7294563" cy="6883401"/>
          </a:xfrm>
          <a:custGeom>
            <a:avLst/>
            <a:gdLst>
              <a:gd name="connsiteX0" fmla="*/ 493160 w 7294652"/>
              <a:gd name="connsiteY0" fmla="*/ 51370 h 6883685"/>
              <a:gd name="connsiteX1" fmla="*/ 1356189 w 7294652"/>
              <a:gd name="connsiteY1" fmla="*/ 2034283 h 6883685"/>
              <a:gd name="connsiteX2" fmla="*/ 0 w 7294652"/>
              <a:gd name="connsiteY2" fmla="*/ 6883685 h 6883685"/>
              <a:gd name="connsiteX3" fmla="*/ 7294652 w 7294652"/>
              <a:gd name="connsiteY3" fmla="*/ 6842588 h 6883685"/>
              <a:gd name="connsiteX4" fmla="*/ 7284378 w 7294652"/>
              <a:gd name="connsiteY4" fmla="*/ 0 h 6883685"/>
              <a:gd name="connsiteX5" fmla="*/ 493160 w 7294652"/>
              <a:gd name="connsiteY5" fmla="*/ 51370 h 688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94652" h="6883685">
                <a:moveTo>
                  <a:pt x="493160" y="51370"/>
                </a:moveTo>
                <a:lnTo>
                  <a:pt x="1356189" y="2034283"/>
                </a:lnTo>
                <a:lnTo>
                  <a:pt x="0" y="6883685"/>
                </a:lnTo>
                <a:lnTo>
                  <a:pt x="7294652" y="6842588"/>
                </a:lnTo>
                <a:cubicBezTo>
                  <a:pt x="7291227" y="4561725"/>
                  <a:pt x="7287803" y="2280863"/>
                  <a:pt x="7284378" y="0"/>
                </a:cubicBezTo>
                <a:lnTo>
                  <a:pt x="493160" y="513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3076" name="Picture 1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49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8" descr="C:\Documents and Settings\정열\바탕 화면\2009 Works\하나은행\이미지\하나고등로고.png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57188"/>
            <a:ext cx="8255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0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785938"/>
            <a:ext cx="1928812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/>
          <p:cNvSpPr/>
          <p:nvPr userDrawn="1"/>
        </p:nvSpPr>
        <p:spPr>
          <a:xfrm>
            <a:off x="260350" y="1528763"/>
            <a:ext cx="71438" cy="71437"/>
          </a:xfrm>
          <a:prstGeom prst="ellipse">
            <a:avLst/>
          </a:prstGeom>
          <a:solidFill>
            <a:srgbClr val="C0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 userDrawn="1"/>
        </p:nvSpPr>
        <p:spPr>
          <a:xfrm flipH="1">
            <a:off x="347663" y="1614488"/>
            <a:ext cx="46037" cy="46037"/>
          </a:xfrm>
          <a:prstGeom prst="ellipse">
            <a:avLst/>
          </a:prstGeom>
          <a:solidFill>
            <a:srgbClr val="277B73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5" name="자유형 14"/>
          <p:cNvSpPr/>
          <p:nvPr userDrawn="1"/>
        </p:nvSpPr>
        <p:spPr>
          <a:xfrm>
            <a:off x="2281238" y="-28575"/>
            <a:ext cx="6881812" cy="904875"/>
          </a:xfrm>
          <a:custGeom>
            <a:avLst/>
            <a:gdLst>
              <a:gd name="connsiteX0" fmla="*/ 28876 w 6882064"/>
              <a:gd name="connsiteY0" fmla="*/ 48127 h 904775"/>
              <a:gd name="connsiteX1" fmla="*/ 413887 w 6882064"/>
              <a:gd name="connsiteY1" fmla="*/ 904775 h 904775"/>
              <a:gd name="connsiteX2" fmla="*/ 6882064 w 6882064"/>
              <a:gd name="connsiteY2" fmla="*/ 904775 h 904775"/>
              <a:gd name="connsiteX3" fmla="*/ 6882064 w 6882064"/>
              <a:gd name="connsiteY3" fmla="*/ 9625 h 904775"/>
              <a:gd name="connsiteX4" fmla="*/ 0 w 6882064"/>
              <a:gd name="connsiteY4" fmla="*/ 0 h 904775"/>
              <a:gd name="connsiteX5" fmla="*/ 28876 w 6882064"/>
              <a:gd name="connsiteY5" fmla="*/ 48127 h 9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2064" h="904775">
                <a:moveTo>
                  <a:pt x="28876" y="48127"/>
                </a:moveTo>
                <a:lnTo>
                  <a:pt x="413887" y="904775"/>
                </a:lnTo>
                <a:lnTo>
                  <a:pt x="6882064" y="904775"/>
                </a:lnTo>
                <a:lnTo>
                  <a:pt x="6882064" y="9625"/>
                </a:lnTo>
                <a:lnTo>
                  <a:pt x="0" y="0"/>
                </a:lnTo>
                <a:lnTo>
                  <a:pt x="28876" y="48127"/>
                </a:lnTo>
                <a:close/>
              </a:path>
            </a:pathLst>
          </a:custGeom>
          <a:solidFill>
            <a:srgbClr val="277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00"/>
          </a:p>
        </p:txBody>
      </p:sp>
      <p:pic>
        <p:nvPicPr>
          <p:cNvPr id="3082" name="Picture 30" descr="C:\Documents and Settings\정열\바탕 화면\2009 Works\하나은행\이미지\rty.png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-44450"/>
            <a:ext cx="1735137" cy="701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03200" cap="flat" cmpd="sng">
            <a:solidFill>
              <a:srgbClr val="277B7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/>
              <a:t>      </a:t>
            </a:r>
            <a:endParaRPr lang="ko-KR" altLang="en-US" dirty="0"/>
          </a:p>
        </p:txBody>
      </p:sp>
      <p:pic>
        <p:nvPicPr>
          <p:cNvPr id="3084" name="Picture 26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450850"/>
            <a:ext cx="9509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4250" y="6353175"/>
            <a:ext cx="3492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70FD513-25BC-4E8A-B724-BDDE4F6A252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71" r:id="rId1"/>
    <p:sldLayoutId id="2147491072" r:id="rId2"/>
    <p:sldLayoutId id="2147491073" r:id="rId3"/>
    <p:sldLayoutId id="2147491074" r:id="rId4"/>
    <p:sldLayoutId id="2147491075" r:id="rId5"/>
    <p:sldLayoutId id="2147491076" r:id="rId6"/>
    <p:sldLayoutId id="2147491077" r:id="rId7"/>
    <p:sldLayoutId id="2147491078" r:id="rId8"/>
    <p:sldLayoutId id="2147491079" r:id="rId9"/>
    <p:sldLayoutId id="2147491080" r:id="rId10"/>
    <p:sldLayoutId id="2147491082" r:id="rId11"/>
    <p:sldLayoutId id="2147491083" r:id="rId12"/>
    <p:sldLayoutId id="2147491084" r:id="rId13"/>
    <p:sldLayoutId id="2147491085" r:id="rId14"/>
  </p:sldLayoutIdLst>
  <p:transition>
    <p:fade/>
  </p:transition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Box 4"/>
          <p:cNvSpPr txBox="1">
            <a:spLocks noChangeArrowheads="1"/>
          </p:cNvSpPr>
          <p:nvPr/>
        </p:nvSpPr>
        <p:spPr bwMode="auto">
          <a:xfrm>
            <a:off x="250825" y="3475038"/>
            <a:ext cx="777716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4600" b="1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Hana Academy Seoul </a:t>
            </a:r>
            <a:endParaRPr lang="ko-KR" altLang="en-US" sz="4600" b="1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pic>
        <p:nvPicPr>
          <p:cNvPr id="33796" name="그림 5" descr="하나고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75" y="6137275"/>
            <a:ext cx="1273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6"/>
          <p:cNvSpPr txBox="1">
            <a:spLocks noChangeArrowheads="1"/>
          </p:cNvSpPr>
          <p:nvPr/>
        </p:nvSpPr>
        <p:spPr bwMode="auto">
          <a:xfrm>
            <a:off x="348102" y="4519948"/>
            <a:ext cx="6985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4400" b="1" dirty="0">
                <a:latin typeface="하나 M" panose="02020603020101020101" pitchFamily="18" charset="-127"/>
                <a:ea typeface="하나 M" panose="02020603020101020101" pitchFamily="18" charset="-127"/>
              </a:rPr>
              <a:t>하나고등학교 소개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b="2452"/>
          <a:stretch/>
        </p:blipFill>
        <p:spPr>
          <a:xfrm>
            <a:off x="90000" y="98209"/>
            <a:ext cx="8964000" cy="42467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770472"/>
              </p:ext>
            </p:extLst>
          </p:nvPr>
        </p:nvGraphicFramePr>
        <p:xfrm>
          <a:off x="370262" y="1454411"/>
          <a:ext cx="3773723" cy="4890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6:00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6:40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기상</a:t>
                      </a:r>
                    </a:p>
                  </a:txBody>
                  <a:tcPr marL="91437" marR="91437" marT="45726" marB="45726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91437" marR="91437" marT="45726" marB="45726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7:00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식사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, 7:55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체크아웃</a:t>
                      </a:r>
                    </a:p>
                  </a:txBody>
                  <a:tcPr marL="91437" marR="91437" marT="45726" marB="45726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91437" marR="91437" marT="45726" marB="45726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8:00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조회 </a:t>
                      </a:r>
                      <a:endParaRPr lang="en-US" altLang="ko-KR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8:20 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교시 시작</a:t>
                      </a: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l" latinLnBrk="1"/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 marL="91437" marR="91437" marT="45726" marB="45726" vert="eaVert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9:00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10:00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11:00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12:00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12:10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점심식사</a:t>
                      </a: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13:00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13:10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5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교시 시작</a:t>
                      </a: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14:00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15:00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16:00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16:00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7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교시 종료</a:t>
                      </a:r>
                    </a:p>
                  </a:txBody>
                  <a:tcPr marL="91437" marR="91437" marT="45726" marB="45726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50487" y="111213"/>
            <a:ext cx="4908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err="1">
                <a:solidFill>
                  <a:schemeClr val="bg1"/>
                </a:solidFill>
                <a:latin typeface="+mn-ea"/>
                <a:ea typeface="+mn-ea"/>
              </a:rPr>
              <a:t>하나고의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 일과 </a:t>
            </a:r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월</a:t>
            </a:r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~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금</a:t>
            </a:r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9987" y="3759866"/>
            <a:ext cx="110799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  <a:ea typeface="+mn-ea"/>
              </a:rPr>
              <a:t>정규수업</a:t>
            </a:r>
            <a:endParaRPr lang="en-US" altLang="ko-KR" sz="2000" b="1" dirty="0">
              <a:latin typeface="+mn-ea"/>
              <a:ea typeface="+mn-ea"/>
            </a:endParaRPr>
          </a:p>
          <a:p>
            <a:pPr algn="ctr"/>
            <a:r>
              <a:rPr lang="en-US" altLang="ko-KR" sz="2000" b="1" dirty="0">
                <a:latin typeface="+mn-ea"/>
                <a:ea typeface="+mn-ea"/>
              </a:rPr>
              <a:t>7</a:t>
            </a:r>
            <a:r>
              <a:rPr lang="ko-KR" altLang="en-US" sz="2000" b="1" dirty="0">
                <a:latin typeface="+mn-ea"/>
                <a:ea typeface="+mn-ea"/>
              </a:rPr>
              <a:t>시간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94039"/>
              </p:ext>
            </p:extLst>
          </p:nvPr>
        </p:nvGraphicFramePr>
        <p:xfrm>
          <a:off x="4795736" y="1454411"/>
          <a:ext cx="4262272" cy="4880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7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7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16:00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7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16:00–16:20 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준비시간</a:t>
                      </a:r>
                      <a:endParaRPr lang="en-US" altLang="ko-KR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나 M" pitchFamily="18" charset="-127"/>
                        <a:ea typeface="하나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16:20–17:50 1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인</a:t>
                      </a:r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기</a:t>
                      </a:r>
                    </a:p>
                  </a:txBody>
                  <a:tcPr marL="98348" marR="98348" marT="42587" marB="4258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D7CF">
                        <a:alpha val="50000"/>
                      </a:srgb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8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17:00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하나 M" pitchFamily="18" charset="-127"/>
                        <a:ea typeface="하나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18:00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17:50 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저녁식사</a:t>
                      </a: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하나 M" pitchFamily="18" charset="-127"/>
                        <a:ea typeface="하나 M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19:00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19:00–21:00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(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자기주도학습</a:t>
                      </a:r>
                      <a:endParaRPr lang="en-US" altLang="ko-KR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 </a:t>
                      </a:r>
                      <a:r>
                        <a:rPr lang="en-US" altLang="ko-KR" sz="17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/ </a:t>
                      </a:r>
                      <a:r>
                        <a:rPr lang="ko-KR" altLang="en-US" sz="17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방과후학교</a:t>
                      </a:r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)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D7CF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20:00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하나 L" pitchFamily="18" charset="-127"/>
                        <a:ea typeface="하나 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8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21:00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21:00 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간식</a:t>
                      </a: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7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21:40–23:30 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(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자기주도학습</a:t>
                      </a:r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)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D7CF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22:00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하나 L" pitchFamily="18" charset="-127"/>
                        <a:ea typeface="하나 L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23:00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23:30 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이동</a:t>
                      </a:r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세면</a:t>
                      </a: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l" latinLnBrk="1"/>
                      <a:endParaRPr lang="ko-KR" altLang="en-US" sz="1900" dirty="0"/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24:00</a:t>
                      </a:r>
                      <a:endParaRPr lang="ko-KR" altLang="en-US" sz="1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25:00 </a:t>
                      </a:r>
                      <a:r>
                        <a:rPr lang="ko-KR" altLang="en-US" sz="1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취침</a:t>
                      </a:r>
                    </a:p>
                  </a:txBody>
                  <a:tcPr marL="98348" marR="98348" marT="42587" marB="4258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869068" y="3199914"/>
            <a:ext cx="110799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  <a:ea typeface="+mn-ea"/>
              </a:rPr>
              <a:t>방과후</a:t>
            </a:r>
            <a:endParaRPr lang="en-US" altLang="ko-KR" sz="2000" b="1" dirty="0">
              <a:latin typeface="+mn-ea"/>
              <a:ea typeface="+mn-ea"/>
            </a:endParaRPr>
          </a:p>
          <a:p>
            <a:pPr algn="ctr"/>
            <a:r>
              <a:rPr lang="ko-KR" altLang="en-US" sz="2000" b="1" dirty="0">
                <a:latin typeface="+mn-ea"/>
                <a:ea typeface="+mn-ea"/>
              </a:rPr>
              <a:t>프로그램</a:t>
            </a:r>
          </a:p>
        </p:txBody>
      </p:sp>
    </p:spTree>
    <p:extLst>
      <p:ext uri="{BB962C8B-B14F-4D97-AF65-F5344CB8AC3E}">
        <p14:creationId xmlns:p14="http://schemas.microsoft.com/office/powerpoint/2010/main" val="913376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592657"/>
              </p:ext>
            </p:extLst>
          </p:nvPr>
        </p:nvGraphicFramePr>
        <p:xfrm>
          <a:off x="779800" y="1291910"/>
          <a:ext cx="3490642" cy="5181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5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7:00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7:30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기상</a:t>
                      </a:r>
                    </a:p>
                  </a:txBody>
                  <a:tcPr marL="91457" marR="91457" marT="45727" marB="45727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8:00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~8:30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아침식사</a:t>
                      </a:r>
                    </a:p>
                  </a:txBody>
                  <a:tcPr marL="91457" marR="91457" marT="45727" marB="45727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8:00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8:30-12:00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   토요프로그램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진행</a:t>
                      </a:r>
                    </a:p>
                    <a:p>
                      <a:pPr marL="180000" lvl="1"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개인재량시간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/>
                      </a:r>
                      <a:b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자기주도학습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9:00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10:00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11:00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12:00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점심식사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13:00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13:30-15:30, </a:t>
                      </a:r>
                    </a:p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16:00-17:50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180000" lvl="1"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주말 방과후학교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180000" lvl="1"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자기주도학습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14:00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15:00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80000" lvl="1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16:00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  <a:cs typeface="+mn-cs"/>
                        </a:rPr>
                        <a:t>17:00</a:t>
                      </a:r>
                      <a:endParaRPr lang="ko-KR" altLang="en-US" sz="16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  <a:cs typeface="+mn-cs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80000" lvl="1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18:00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17:50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저녁식사</a:t>
                      </a:r>
                    </a:p>
                  </a:txBody>
                  <a:tcPr marL="91457" marR="91457" marT="45727" marB="45727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  <a:cs typeface="+mn-cs"/>
                        </a:rPr>
                        <a:t>19:00</a:t>
                      </a:r>
                      <a:endParaRPr lang="ko-KR" altLang="en-US" sz="16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  <a:cs typeface="+mn-cs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19:00-23:30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180000" lvl="1"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자기주도학습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180000" lvl="1" algn="l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(21:00 ~ </a:t>
                      </a:r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21:40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간식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)</a:t>
                      </a:r>
                    </a:p>
                  </a:txBody>
                  <a:tcPr marL="91457" marR="91457" marT="45727" marB="45727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707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  <a:cs typeface="+mn-cs"/>
                        </a:rPr>
                        <a:t>23:30</a:t>
                      </a:r>
                      <a:endParaRPr lang="ko-KR" altLang="en-US" sz="16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  <a:cs typeface="+mn-cs"/>
                      </a:endParaRPr>
                    </a:p>
                  </a:txBody>
                  <a:tcPr marL="91457" marR="91457" marT="45727" marB="45727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664371"/>
              </p:ext>
            </p:extLst>
          </p:nvPr>
        </p:nvGraphicFramePr>
        <p:xfrm>
          <a:off x="5123335" y="1291910"/>
          <a:ext cx="3339729" cy="5181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7:00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7:30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기상</a:t>
                      </a:r>
                    </a:p>
                  </a:txBody>
                  <a:tcPr marL="91444" marR="91444" marT="45718" marB="45718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8:00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~8:30</a:t>
                      </a:r>
                      <a:r>
                        <a:rPr lang="en-US" altLang="ko-KR" sz="16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아침식사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>
                    <a:lnL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8:00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8:30-12:00</a:t>
                      </a: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 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개인재량시간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180000" lvl="1"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자기주도학습</a:t>
                      </a:r>
                    </a:p>
                  </a:txBody>
                  <a:tcPr marL="91444" marR="91444" marT="45718" marB="45718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9:00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10:00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11:00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12:00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점심식사</a:t>
                      </a:r>
                    </a:p>
                  </a:txBody>
                  <a:tcPr marL="91444" marR="91444" marT="45718" marB="45718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13:00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13:30-15:30, </a:t>
                      </a:r>
                    </a:p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16:00-17:50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180000" lvl="1"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주말 방과후학교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180000" lvl="1"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자기주도학습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/>
                      </a:r>
                      <a:b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동아리활동</a:t>
                      </a:r>
                    </a:p>
                  </a:txBody>
                  <a:tcPr marL="91444" marR="91444" marT="45718" marB="45718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14:00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15:00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80000" lvl="1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16:00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  <a:cs typeface="+mn-cs"/>
                        </a:rPr>
                        <a:t>17:00</a:t>
                      </a:r>
                      <a:endParaRPr lang="ko-KR" altLang="en-US" sz="16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  <a:cs typeface="+mn-cs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80000" lvl="1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18:00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17:50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저녁식사</a:t>
                      </a:r>
                    </a:p>
                  </a:txBody>
                  <a:tcPr marL="91444" marR="91444" marT="45718" marB="45718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  <a:cs typeface="+mn-cs"/>
                        </a:rPr>
                        <a:t>19:00</a:t>
                      </a:r>
                      <a:endParaRPr lang="ko-KR" altLang="en-US" sz="16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  <a:cs typeface="+mn-cs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19:00-23:30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180000" lvl="1" algn="l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자기주도학습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</a:endParaRPr>
                    </a:p>
                    <a:p>
                      <a:pPr marL="1800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(21:00 ~ </a:t>
                      </a:r>
                      <a:r>
                        <a:rPr lang="en-US" altLang="ko-KR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21:40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간식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</a:rPr>
                        <a:t>)</a:t>
                      </a:r>
                    </a:p>
                  </a:txBody>
                  <a:tcPr marL="91444" marR="91444" marT="45718" marB="45718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하나 M" panose="02020603020101020101" pitchFamily="18" charset="-127"/>
                          <a:ea typeface="하나 M" panose="02020603020101020101" pitchFamily="18" charset="-127"/>
                          <a:cs typeface="+mn-cs"/>
                        </a:rPr>
                        <a:t>23:00</a:t>
                      </a:r>
                      <a:endParaRPr lang="ko-KR" altLang="en-US" sz="16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하나 M" panose="02020603020101020101" pitchFamily="18" charset="-127"/>
                        <a:ea typeface="하나 M" panose="02020603020101020101" pitchFamily="18" charset="-127"/>
                        <a:cs typeface="+mn-cs"/>
                      </a:endParaRPr>
                    </a:p>
                  </a:txBody>
                  <a:tcPr marL="91444" marR="91444" marT="45718" marB="45718" anchor="ctr">
                    <a:lnL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7B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2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85139" y="111213"/>
            <a:ext cx="4774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err="1">
                <a:solidFill>
                  <a:schemeClr val="bg1"/>
                </a:solidFill>
                <a:latin typeface="+mn-ea"/>
                <a:ea typeface="+mn-ea"/>
              </a:rPr>
              <a:t>하나고의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 일과 </a:t>
            </a:r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토</a:t>
            </a:r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일</a:t>
            </a:r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143" y="1291910"/>
            <a:ext cx="5084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n-ea"/>
                <a:ea typeface="+mn-ea"/>
              </a:rPr>
              <a:t>토</a:t>
            </a:r>
            <a:endParaRPr lang="en-US" altLang="ko-KR" sz="2800" dirty="0">
              <a:latin typeface="+mn-ea"/>
              <a:ea typeface="+mn-ea"/>
            </a:endParaRPr>
          </a:p>
          <a:p>
            <a:r>
              <a:rPr lang="ko-KR" altLang="en-US" sz="2800" dirty="0">
                <a:latin typeface="+mn-ea"/>
                <a:ea typeface="+mn-ea"/>
              </a:rPr>
              <a:t>요</a:t>
            </a:r>
            <a:endParaRPr lang="en-US" altLang="ko-KR" sz="2800" dirty="0">
              <a:latin typeface="+mn-ea"/>
              <a:ea typeface="+mn-ea"/>
            </a:endParaRPr>
          </a:p>
          <a:p>
            <a:r>
              <a:rPr lang="ko-KR" altLang="en-US" sz="2800" dirty="0">
                <a:latin typeface="+mn-ea"/>
                <a:ea typeface="+mn-ea"/>
              </a:rPr>
              <a:t>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81220" y="1291910"/>
            <a:ext cx="50847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n-ea"/>
                <a:ea typeface="+mn-ea"/>
              </a:rPr>
              <a:t>일</a:t>
            </a:r>
            <a:endParaRPr lang="en-US" altLang="ko-KR" sz="2800" dirty="0">
              <a:latin typeface="+mn-ea"/>
              <a:ea typeface="+mn-ea"/>
            </a:endParaRPr>
          </a:p>
          <a:p>
            <a:r>
              <a:rPr lang="ko-KR" altLang="en-US" sz="2800" dirty="0">
                <a:latin typeface="+mn-ea"/>
                <a:ea typeface="+mn-ea"/>
              </a:rPr>
              <a:t>요</a:t>
            </a:r>
            <a:endParaRPr lang="en-US" altLang="ko-KR" sz="2800" dirty="0">
              <a:latin typeface="+mn-ea"/>
              <a:ea typeface="+mn-ea"/>
            </a:endParaRPr>
          </a:p>
          <a:p>
            <a:r>
              <a:rPr lang="ko-KR" altLang="en-US" sz="2800" dirty="0">
                <a:latin typeface="+mn-ea"/>
                <a:ea typeface="+mn-ea"/>
              </a:rPr>
              <a:t>일</a:t>
            </a:r>
            <a:endParaRPr lang="en-US" altLang="ko-KR" sz="2800" dirty="0">
              <a:latin typeface="+mn-ea"/>
              <a:ea typeface="+mn-ea"/>
            </a:endParaRPr>
          </a:p>
          <a:p>
            <a:r>
              <a:rPr lang="en-US" altLang="ko-KR" sz="2800" dirty="0">
                <a:latin typeface="+mn-ea"/>
                <a:ea typeface="+mn-ea"/>
              </a:rPr>
              <a:t> /</a:t>
            </a:r>
          </a:p>
          <a:p>
            <a:r>
              <a:rPr lang="ko-KR" altLang="en-US" sz="2800" dirty="0">
                <a:latin typeface="+mn-ea"/>
                <a:ea typeface="+mn-ea"/>
              </a:rPr>
              <a:t>공</a:t>
            </a:r>
            <a:endParaRPr lang="en-US" altLang="ko-KR" sz="2800" dirty="0">
              <a:latin typeface="+mn-ea"/>
              <a:ea typeface="+mn-ea"/>
            </a:endParaRPr>
          </a:p>
          <a:p>
            <a:r>
              <a:rPr lang="ko-KR" altLang="en-US" sz="2800" dirty="0">
                <a:latin typeface="+mn-ea"/>
                <a:ea typeface="+mn-ea"/>
              </a:rPr>
              <a:t>휴</a:t>
            </a:r>
            <a:endParaRPr lang="en-US" altLang="ko-KR" sz="2800" dirty="0">
              <a:latin typeface="+mn-ea"/>
              <a:ea typeface="+mn-ea"/>
            </a:endParaRPr>
          </a:p>
          <a:p>
            <a:r>
              <a:rPr lang="ko-KR" altLang="en-US" sz="2800" dirty="0">
                <a:latin typeface="+mn-ea"/>
                <a:ea typeface="+mn-ea"/>
              </a:rPr>
              <a:t>일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5" name="Rectangle 22"/>
          <p:cNvSpPr>
            <a:spLocks noChangeArrowheads="1"/>
          </p:cNvSpPr>
          <p:nvPr/>
        </p:nvSpPr>
        <p:spPr bwMode="auto">
          <a:xfrm>
            <a:off x="4708187" y="2326671"/>
            <a:ext cx="4206775" cy="280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1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400" dirty="0" smtClean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개인별 </a:t>
            </a:r>
            <a:r>
              <a:rPr lang="ko-KR" altLang="en-US" sz="2400" dirty="0" err="1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선택형</a:t>
            </a:r>
            <a:r>
              <a:rPr lang="ko-KR" altLang="en-US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교육과정</a:t>
            </a:r>
          </a:p>
          <a:p>
            <a:pPr marL="342900" lvl="1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2400" dirty="0" smtClean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1</a:t>
            </a:r>
            <a:r>
              <a:rPr lang="ko-KR" altLang="en-US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인 </a:t>
            </a:r>
            <a:r>
              <a:rPr lang="en-US" altLang="ko-KR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2</a:t>
            </a:r>
            <a:r>
              <a:rPr lang="ko-KR" altLang="en-US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기 활동</a:t>
            </a:r>
            <a:endParaRPr lang="en-US" altLang="ko-KR" sz="2400" dirty="0">
              <a:solidFill>
                <a:srgbClr val="404040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342900" lvl="1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400" dirty="0" smtClean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다양한 학생활동</a:t>
            </a:r>
            <a:endParaRPr lang="en-US" altLang="ko-KR" sz="2400" dirty="0" smtClean="0">
              <a:solidFill>
                <a:srgbClr val="404040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342900" lvl="1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400" dirty="0" smtClean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국제학술심포지엄</a:t>
            </a:r>
            <a:endParaRPr lang="en-US" altLang="ko-KR" sz="2400" dirty="0">
              <a:solidFill>
                <a:srgbClr val="404040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342900" lvl="1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과제 연구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&amp;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학술제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392293-0B0E-43C9-A7C3-56FD28EA0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t="3904" r="2573" b="4308"/>
          <a:stretch/>
        </p:blipFill>
        <p:spPr bwMode="auto">
          <a:xfrm>
            <a:off x="420013" y="1420238"/>
            <a:ext cx="3962154" cy="225238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550112" y="111213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차별화된 교육 프로그램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3" y="3784059"/>
            <a:ext cx="3962154" cy="264143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935106" y="111213"/>
            <a:ext cx="3724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특별한 교육 과정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1268" y="1583909"/>
            <a:ext cx="3637535" cy="523220"/>
          </a:xfrm>
          <a:prstGeom prst="rect">
            <a:avLst/>
          </a:prstGeom>
          <a:solidFill>
            <a:srgbClr val="277B73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+mn-ea"/>
                <a:ea typeface="+mn-ea"/>
              </a:rPr>
              <a:t>무계열</a:t>
            </a:r>
            <a:r>
              <a:rPr lang="ko-KR" altLang="en-US" sz="2800" dirty="0">
                <a:latin typeface="+mn-ea"/>
                <a:ea typeface="+mn-ea"/>
              </a:rPr>
              <a:t> </a:t>
            </a:r>
            <a:r>
              <a:rPr lang="ko-KR" altLang="en-US" sz="2800" dirty="0" smtClean="0">
                <a:latin typeface="+mn-ea"/>
                <a:ea typeface="+mn-ea"/>
              </a:rPr>
              <a:t>개방형 </a:t>
            </a:r>
            <a:r>
              <a:rPr lang="ko-KR" altLang="en-US" sz="2800" dirty="0">
                <a:latin typeface="+mn-ea"/>
                <a:ea typeface="+mn-ea"/>
              </a:rPr>
              <a:t>교육과정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554" y="2162208"/>
            <a:ext cx="379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학생 개인별 맞춤형 교육과정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267" y="2858817"/>
            <a:ext cx="3637535" cy="523220"/>
          </a:xfrm>
          <a:prstGeom prst="rect">
            <a:avLst/>
          </a:prstGeom>
          <a:solidFill>
            <a:srgbClr val="277B73">
              <a:alpha val="4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+mn-ea"/>
                <a:ea typeface="+mn-ea"/>
              </a:rPr>
              <a:t>다양한 수준별 교육과정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267" y="3492196"/>
            <a:ext cx="7648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일반 과목부터 심화 선택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전문 교과</a:t>
            </a:r>
            <a:r>
              <a:rPr lang="en-US" altLang="ko-KR" sz="2400" dirty="0">
                <a:latin typeface="+mn-ea"/>
                <a:ea typeface="+mn-ea"/>
              </a:rPr>
              <a:t>, AP </a:t>
            </a:r>
            <a:r>
              <a:rPr lang="ko-KR" altLang="en-US" sz="2400" dirty="0">
                <a:latin typeface="+mn-ea"/>
                <a:ea typeface="+mn-ea"/>
              </a:rPr>
              <a:t>과목 정규수업 개설</a:t>
            </a:r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>
                <a:latin typeface="+mn-ea"/>
                <a:ea typeface="+mn-ea"/>
              </a:rPr>
              <a:t>토론식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 err="1">
                <a:latin typeface="+mn-ea"/>
                <a:ea typeface="+mn-ea"/>
              </a:rPr>
              <a:t>발표식</a:t>
            </a:r>
            <a:r>
              <a:rPr lang="ko-KR" altLang="en-US" sz="2400" dirty="0">
                <a:latin typeface="+mn-ea"/>
                <a:ea typeface="+mn-ea"/>
              </a:rPr>
              <a:t> 수업 다수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32267" y="4571625"/>
            <a:ext cx="8479467" cy="1860743"/>
            <a:chOff x="306558" y="4756451"/>
            <a:chExt cx="8479467" cy="186074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642" y="4756451"/>
              <a:ext cx="2791813" cy="186074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775" y="4756826"/>
              <a:ext cx="2791250" cy="186036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558" y="4756451"/>
              <a:ext cx="2709763" cy="1860743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012324" y="111213"/>
            <a:ext cx="2646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나의 시간표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4176" y="3433864"/>
            <a:ext cx="775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본인이 수강하고 있는 과목 소개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, 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시간표 짜임 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(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공강 포함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) 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사진 넣고 설명</a:t>
            </a:r>
          </a:p>
        </p:txBody>
      </p:sp>
    </p:spTree>
    <p:extLst>
      <p:ext uri="{BB962C8B-B14F-4D97-AF65-F5344CB8AC3E}">
        <p14:creationId xmlns:p14="http://schemas.microsoft.com/office/powerpoint/2010/main" val="238559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34335"/>
              </p:ext>
            </p:extLst>
          </p:nvPr>
        </p:nvGraphicFramePr>
        <p:xfrm>
          <a:off x="379989" y="1629981"/>
          <a:ext cx="8384020" cy="2776381"/>
        </p:xfrm>
        <a:graphic>
          <a:graphicData uri="http://schemas.openxmlformats.org/drawingml/2006/table">
            <a:tbl>
              <a:tblPr/>
              <a:tblGrid>
                <a:gridCol w="100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4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</a:t>
                      </a: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8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종목</a:t>
                      </a: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8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실시요일</a:t>
                      </a: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음악</a:t>
                      </a: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거문고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드럼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바이올린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밴드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보컬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비올라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사물놀이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연극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일렉기타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베이스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재즈실용피아노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첼로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클라리넷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클래식기타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클래식피아노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통기타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플루트</a:t>
                      </a:r>
                      <a:endParaRPr lang="en-US" altLang="ko-KR" sz="16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월금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화목</a:t>
                      </a:r>
                      <a:endParaRPr lang="en-US" altLang="ko-KR" sz="16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미술</a:t>
                      </a: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공예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그래픽디자인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동양화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영상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서양화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캘리그래피</a:t>
                      </a:r>
                      <a:endParaRPr lang="ko-KR" altLang="en-US" sz="16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월금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화목</a:t>
                      </a:r>
                      <a:endParaRPr lang="en-US" altLang="ko-KR" sz="16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체육</a:t>
                      </a: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검도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농구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댄스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배드민턴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복싱헬스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야구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요가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축구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치어리딩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탁구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태권도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필라테스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한국무용</a:t>
                      </a:r>
                      <a:r>
                        <a:rPr lang="en-US" altLang="ko-KR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현대무용</a:t>
                      </a:r>
                      <a:endParaRPr lang="en-US" altLang="ko-KR" sz="16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월금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화목</a:t>
                      </a:r>
                      <a:endParaRPr lang="en-US" altLang="ko-KR" sz="16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67" marR="6476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945318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884358" y="111213"/>
            <a:ext cx="1774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인 </a:t>
            </a:r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03689" y="1031860"/>
            <a:ext cx="3591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월</a:t>
            </a:r>
            <a:r>
              <a:rPr lang="en-US" altLang="ko-KR" sz="2400" dirty="0">
                <a:latin typeface="+mn-ea"/>
                <a:ea typeface="+mn-ea"/>
              </a:rPr>
              <a:t>/</a:t>
            </a:r>
            <a:r>
              <a:rPr lang="ko-KR" altLang="en-US" sz="2400" dirty="0">
                <a:latin typeface="+mn-ea"/>
                <a:ea typeface="+mn-ea"/>
              </a:rPr>
              <a:t>화</a:t>
            </a:r>
            <a:r>
              <a:rPr lang="en-US" altLang="ko-KR" sz="2400" dirty="0">
                <a:latin typeface="+mn-ea"/>
                <a:ea typeface="+mn-ea"/>
              </a:rPr>
              <a:t>/</a:t>
            </a:r>
            <a:r>
              <a:rPr lang="ko-KR" altLang="en-US" sz="2400" dirty="0">
                <a:latin typeface="+mn-ea"/>
                <a:ea typeface="+mn-ea"/>
              </a:rPr>
              <a:t>목</a:t>
            </a:r>
            <a:r>
              <a:rPr lang="en-US" altLang="ko-KR" sz="2400" dirty="0">
                <a:latin typeface="+mn-ea"/>
                <a:ea typeface="+mn-ea"/>
              </a:rPr>
              <a:t>/</a:t>
            </a:r>
            <a:r>
              <a:rPr lang="ko-KR" altLang="en-US" sz="2400" dirty="0">
                <a:latin typeface="+mn-ea"/>
                <a:ea typeface="+mn-ea"/>
              </a:rPr>
              <a:t>금 </a:t>
            </a:r>
            <a:r>
              <a:rPr lang="en-US" altLang="ko-KR" sz="2400" dirty="0">
                <a:latin typeface="+mn-ea"/>
                <a:ea typeface="+mn-ea"/>
              </a:rPr>
              <a:t>16:20 ~ 17:50</a:t>
            </a:r>
            <a:endParaRPr lang="ko-KR" altLang="en-US" sz="2400" dirty="0">
              <a:latin typeface="+mn-ea"/>
              <a:ea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9989" y="4542818"/>
            <a:ext cx="8384022" cy="1964987"/>
            <a:chOff x="449263" y="4542818"/>
            <a:chExt cx="8384022" cy="19649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0" r="13921"/>
            <a:stretch/>
          </p:blipFill>
          <p:spPr>
            <a:xfrm>
              <a:off x="449263" y="4542818"/>
              <a:ext cx="2286000" cy="196498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474" y="4542819"/>
              <a:ext cx="2947479" cy="196498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3165" y="4542819"/>
              <a:ext cx="2940120" cy="1964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5717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884358" y="111213"/>
            <a:ext cx="1774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인 </a:t>
            </a:r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65408" y="3433864"/>
            <a:ext cx="6013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본인이 수강한 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1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인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2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기 강좌 사진 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/ 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설명 등을 넣어주세요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12324" y="111213"/>
            <a:ext cx="2646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동아리 활동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40424" y="1373976"/>
            <a:ext cx="7063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학술</a:t>
            </a:r>
            <a:r>
              <a:rPr lang="en-US" altLang="ko-KR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봉사</a:t>
            </a:r>
            <a:r>
              <a:rPr lang="en-US" altLang="ko-KR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예체능 등 다양한 분야의 </a:t>
            </a:r>
            <a:r>
              <a:rPr lang="ko-KR" altLang="en-US" sz="2400" b="1" dirty="0" err="1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창체</a:t>
            </a:r>
            <a:r>
              <a:rPr lang="en-US" altLang="ko-KR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자율 동아리 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59" y="1974715"/>
            <a:ext cx="7040682" cy="45074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12324" y="111213"/>
            <a:ext cx="2646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동아리 활동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40424" y="1373976"/>
            <a:ext cx="7063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학술</a:t>
            </a:r>
            <a:r>
              <a:rPr lang="en-US" altLang="ko-KR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봉사</a:t>
            </a:r>
            <a:r>
              <a:rPr lang="en-US" altLang="ko-KR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예체능 등 다양한 분야의 </a:t>
            </a:r>
            <a:r>
              <a:rPr lang="ko-KR" altLang="en-US" sz="2400" b="1" dirty="0" err="1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창체</a:t>
            </a:r>
            <a:r>
              <a:rPr lang="en-US" altLang="ko-KR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자율 동아리 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61465" y="2025950"/>
            <a:ext cx="8221071" cy="4479315"/>
            <a:chOff x="465416" y="2025950"/>
            <a:chExt cx="8221071" cy="447931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6AF0693-E334-4326-BD68-43435C5325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2" r="5884" b="28244"/>
            <a:stretch/>
          </p:blipFill>
          <p:spPr bwMode="auto">
            <a:xfrm>
              <a:off x="4391556" y="2025950"/>
              <a:ext cx="4294931" cy="2118033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53B93D-BED6-459B-B858-11453CE11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16" y="2025950"/>
              <a:ext cx="3787200" cy="2130300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6" name="그룹 5"/>
            <p:cNvGrpSpPr/>
            <p:nvPr/>
          </p:nvGrpSpPr>
          <p:grpSpPr>
            <a:xfrm>
              <a:off x="465416" y="4259010"/>
              <a:ext cx="8197738" cy="2246255"/>
              <a:chOff x="455725" y="4171461"/>
              <a:chExt cx="8197738" cy="2246255"/>
            </a:xfrm>
          </p:grpSpPr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603077BE-54EB-4DAE-9300-34B2C34436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0691" y="4193456"/>
                <a:ext cx="4082772" cy="2224260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25" y="4171461"/>
                <a:ext cx="3993342" cy="22462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0301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012324" y="111213"/>
            <a:ext cx="2646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동아리 활동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6786" y="3433864"/>
            <a:ext cx="6250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본인이 활동한 동아리 사진 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/ 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행사 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/ 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설명 등을 넣어주세요</a:t>
            </a:r>
          </a:p>
        </p:txBody>
      </p:sp>
    </p:spTree>
    <p:extLst>
      <p:ext uri="{BB962C8B-B14F-4D97-AF65-F5344CB8AC3E}">
        <p14:creationId xmlns:p14="http://schemas.microsoft.com/office/powerpoint/2010/main" val="2060775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803" y="3208327"/>
            <a:ext cx="3492230" cy="3501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0276" y="111213"/>
            <a:ext cx="5570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err="1" smtClean="0">
                <a:solidFill>
                  <a:schemeClr val="bg1"/>
                </a:solidFill>
                <a:latin typeface="+mn-ea"/>
                <a:ea typeface="+mn-ea"/>
              </a:rPr>
              <a:t>하나고는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  <a:ea typeface="+mn-ea"/>
              </a:rPr>
              <a:t> 이런 학교입니다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935" y="1435895"/>
            <a:ext cx="4955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smtClean="0">
                <a:latin typeface="+mn-ea"/>
                <a:ea typeface="+mn-ea"/>
              </a:rPr>
              <a:t>나에게 하나고등학교는</a:t>
            </a:r>
            <a:endParaRPr lang="ko-KR" altLang="en-US" sz="4000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935" y="2396408"/>
            <a:ext cx="7081737" cy="707886"/>
          </a:xfrm>
          <a:prstGeom prst="rect">
            <a:avLst/>
          </a:prstGeom>
          <a:noFill/>
          <a:ln w="76200">
            <a:solidFill>
              <a:srgbClr val="277B7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 smtClean="0">
                <a:solidFill>
                  <a:srgbClr val="0070C0"/>
                </a:solidFill>
                <a:latin typeface="+mn-ea"/>
                <a:ea typeface="+mn-ea"/>
              </a:rPr>
              <a:t>각자 작성할 것</a:t>
            </a:r>
            <a:r>
              <a:rPr lang="en-US" altLang="ko-KR" sz="4000" i="1" dirty="0" smtClean="0">
                <a:solidFill>
                  <a:srgbClr val="0070C0"/>
                </a:solidFill>
                <a:latin typeface="+mn-ea"/>
                <a:ea typeface="+mn-ea"/>
              </a:rPr>
              <a:t>!</a:t>
            </a:r>
            <a:endParaRPr lang="ko-KR" altLang="en-US" sz="4000" i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2000" y="2396408"/>
            <a:ext cx="797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smtClean="0">
                <a:latin typeface="+mn-ea"/>
                <a:ea typeface="+mn-ea"/>
              </a:rPr>
              <a:t>다</a:t>
            </a:r>
            <a:r>
              <a:rPr lang="en-US" altLang="ko-KR" sz="4000" dirty="0" smtClean="0">
                <a:latin typeface="+mn-ea"/>
                <a:ea typeface="+mn-ea"/>
              </a:rPr>
              <a:t>.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7861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12324" y="111213"/>
            <a:ext cx="2646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>
                <a:solidFill>
                  <a:schemeClr val="bg1"/>
                </a:solidFill>
                <a:latin typeface="+mn-ea"/>
                <a:ea typeface="+mn-ea"/>
              </a:rPr>
              <a:t>학생 자치회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38207" y="1332098"/>
            <a:ext cx="6867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총학생회</a:t>
            </a:r>
            <a:r>
              <a:rPr lang="en-US" altLang="ko-KR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학급 임원</a:t>
            </a:r>
            <a:r>
              <a:rPr lang="en-US" altLang="ko-KR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생활관 자치회</a:t>
            </a:r>
            <a:r>
              <a:rPr lang="en-US" altLang="ko-KR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800" b="1" dirty="0" err="1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자치법정</a:t>
            </a:r>
            <a:endParaRPr lang="ko-KR" altLang="en-US" sz="28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6" y="1954411"/>
            <a:ext cx="8205927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87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12324" y="111213"/>
            <a:ext cx="2646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>
                <a:solidFill>
                  <a:schemeClr val="bg1"/>
                </a:solidFill>
                <a:latin typeface="+mn-ea"/>
                <a:ea typeface="+mn-ea"/>
              </a:rPr>
              <a:t>학생 자치회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38207" y="1332098"/>
            <a:ext cx="6867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총학생회</a:t>
            </a:r>
            <a:r>
              <a:rPr lang="en-US" altLang="ko-KR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학급 임원</a:t>
            </a:r>
            <a:r>
              <a:rPr lang="en-US" altLang="ko-KR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생활관 자치회</a:t>
            </a:r>
            <a:r>
              <a:rPr lang="en-US" altLang="ko-KR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800" b="1" dirty="0" err="1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자치법정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05838" y="1969481"/>
            <a:ext cx="8132323" cy="2486251"/>
            <a:chOff x="398834" y="1979209"/>
            <a:chExt cx="8132323" cy="24862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3260"/>
            <a:stretch/>
          </p:blipFill>
          <p:spPr>
            <a:xfrm>
              <a:off x="5017886" y="1979209"/>
              <a:ext cx="3513271" cy="2486251"/>
            </a:xfrm>
            <a:prstGeom prst="rect">
              <a:avLst/>
            </a:prstGeom>
          </p:spPr>
        </p:pic>
        <p:pic>
          <p:nvPicPr>
            <p:cNvPr id="1026" name="Picture 2" descr="https://www.hana.hs.kr/data/edit/img/imgfile_27523390704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40" b="9169"/>
            <a:stretch/>
          </p:blipFill>
          <p:spPr bwMode="auto">
            <a:xfrm>
              <a:off x="398834" y="1979209"/>
              <a:ext cx="4565634" cy="248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8749" t="13349" r="30291" b="13513"/>
          <a:stretch/>
        </p:blipFill>
        <p:spPr>
          <a:xfrm>
            <a:off x="2691724" y="4569895"/>
            <a:ext cx="2040063" cy="20490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13818" t="13333" r="14040" b="14048"/>
          <a:stretch/>
        </p:blipFill>
        <p:spPr>
          <a:xfrm>
            <a:off x="505838" y="4560501"/>
            <a:ext cx="2054238" cy="20677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644" y="4549294"/>
            <a:ext cx="3759559" cy="207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0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81218" y="111213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국제학술심포지엄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60923" y="1178535"/>
            <a:ext cx="4822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i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세계의 교육과 문화를 교류하다</a:t>
            </a:r>
            <a:r>
              <a:rPr lang="en-US" altLang="ko-KR" sz="2800" b="1" i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!</a:t>
            </a:r>
            <a:endParaRPr lang="ko-KR" altLang="en-US" sz="2800" i="1" dirty="0"/>
          </a:p>
        </p:txBody>
      </p:sp>
      <p:sp>
        <p:nvSpPr>
          <p:cNvPr id="6" name="직사각형 5"/>
          <p:cNvSpPr/>
          <p:nvPr/>
        </p:nvSpPr>
        <p:spPr>
          <a:xfrm>
            <a:off x="481519" y="1888671"/>
            <a:ext cx="8180962" cy="835073"/>
          </a:xfrm>
          <a:prstGeom prst="rect">
            <a:avLst/>
          </a:prstGeom>
          <a:solidFill>
            <a:srgbClr val="277B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제</a:t>
            </a:r>
            <a:r>
              <a:rPr lang="en-US" altLang="ko-KR" sz="2800" b="1" dirty="0" smtClean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13</a:t>
            </a:r>
            <a:r>
              <a:rPr lang="ko-KR" altLang="en-US" sz="2800" b="1" dirty="0" smtClean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회 </a:t>
            </a:r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국제학술심포지엄 </a:t>
            </a:r>
            <a:r>
              <a:rPr lang="en-US" altLang="ko-KR" sz="20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(</a:t>
            </a:r>
            <a:r>
              <a:rPr lang="en-US" altLang="ko-KR" sz="2000" b="1" dirty="0" smtClean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2022.07.21. </a:t>
            </a:r>
            <a:r>
              <a:rPr lang="ko-KR" altLang="en-US" sz="20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온라인</a:t>
            </a:r>
            <a:r>
              <a:rPr lang="en-US" altLang="ko-KR" sz="20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)</a:t>
            </a:r>
          </a:p>
          <a:p>
            <a:pPr algn="ctr">
              <a:buNone/>
            </a:pPr>
            <a:r>
              <a:rPr lang="en-US" altLang="ko-KR" sz="2000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The </a:t>
            </a:r>
            <a:r>
              <a:rPr lang="en-US" altLang="ko-KR" sz="2000" dirty="0" smtClean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Future </a:t>
            </a:r>
            <a:r>
              <a:rPr lang="en-US" altLang="ko-KR" sz="2000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of </a:t>
            </a:r>
            <a:r>
              <a:rPr lang="en-US" altLang="ko-KR" sz="2000" dirty="0" smtClean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Food: Strategies for Food Security</a:t>
            </a:r>
            <a:endParaRPr lang="en-US" altLang="ko-KR" sz="2000" dirty="0">
              <a:solidFill>
                <a:srgbClr val="1C5852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7" y="2910660"/>
            <a:ext cx="8220985" cy="35046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1336" y="3433864"/>
            <a:ext cx="4381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본인이 제작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/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연구한 포스터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, 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발표 </a:t>
            </a:r>
            <a:r>
              <a:rPr lang="en-US" altLang="ko-KR" sz="2000" i="1" dirty="0" err="1">
                <a:solidFill>
                  <a:srgbClr val="275EA1"/>
                </a:solidFill>
                <a:latin typeface="+mn-ea"/>
                <a:ea typeface="+mn-ea"/>
              </a:rPr>
              <a:t>ppt</a:t>
            </a:r>
            <a:r>
              <a:rPr lang="en-US" altLang="ko-KR" sz="2000" i="1" dirty="0">
                <a:solidFill>
                  <a:srgbClr val="275EA1"/>
                </a:solidFill>
                <a:latin typeface="+mn-ea"/>
                <a:ea typeface="+mn-ea"/>
              </a:rPr>
              <a:t> </a:t>
            </a:r>
            <a:r>
              <a:rPr lang="ko-KR" altLang="en-US" sz="2000" i="1" dirty="0">
                <a:solidFill>
                  <a:srgbClr val="275EA1"/>
                </a:solidFill>
                <a:latin typeface="+mn-ea"/>
                <a:ea typeface="+mn-ea"/>
              </a:rPr>
              <a:t>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1218" y="111213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국제학술심포지엄</a:t>
            </a:r>
          </a:p>
        </p:txBody>
      </p:sp>
    </p:spTree>
    <p:extLst>
      <p:ext uri="{BB962C8B-B14F-4D97-AF65-F5344CB8AC3E}">
        <p14:creationId xmlns:p14="http://schemas.microsoft.com/office/powerpoint/2010/main" val="1384564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19"/>
          <p:cNvSpPr>
            <a:spLocks noChangeArrowheads="1"/>
          </p:cNvSpPr>
          <p:nvPr/>
        </p:nvSpPr>
        <p:spPr bwMode="auto">
          <a:xfrm>
            <a:off x="6635750" y="0"/>
            <a:ext cx="2508250" cy="728663"/>
          </a:xfrm>
          <a:prstGeom prst="rect">
            <a:avLst/>
          </a:prstGeom>
          <a:solidFill>
            <a:srgbClr val="277B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spcBef>
                <a:spcPct val="20000"/>
              </a:spcBef>
            </a:pPr>
            <a:endParaRPr lang="ko-KR" altLang="en-US" sz="1600" b="1">
              <a:solidFill>
                <a:srgbClr val="F2F2F2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9778" y="111213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과제 연구 </a:t>
            </a:r>
            <a:r>
              <a:rPr lang="en-US" altLang="ko-KR" sz="4000" dirty="0">
                <a:solidFill>
                  <a:schemeClr val="bg1"/>
                </a:solidFill>
                <a:latin typeface="+mn-ea"/>
                <a:ea typeface="+mn-ea"/>
              </a:rPr>
              <a:t>&amp; </a:t>
            </a:r>
            <a:r>
              <a:rPr lang="ko-KR" altLang="en-US" sz="4000" dirty="0" err="1">
                <a:solidFill>
                  <a:schemeClr val="bg1"/>
                </a:solidFill>
                <a:latin typeface="+mn-ea"/>
                <a:ea typeface="+mn-ea"/>
              </a:rPr>
              <a:t>학술제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61436" y="1332098"/>
            <a:ext cx="3421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탐구활동 및 논문 작성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1563722" y="2077134"/>
            <a:ext cx="6016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사교육이 필요 없는 자기주도적 학습의 실천 </a:t>
            </a:r>
            <a:endParaRPr lang="en-US" altLang="ko-KR" sz="2400" dirty="0">
              <a:solidFill>
                <a:srgbClr val="1C5852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창의적 탐구 능력과 </a:t>
            </a:r>
            <a:r>
              <a:rPr lang="ko-KR" altLang="en-US" sz="2400" dirty="0" err="1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문제해결력</a:t>
            </a:r>
            <a:r>
              <a:rPr lang="ko-KR" altLang="en-US" sz="2400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향상</a:t>
            </a:r>
            <a:endParaRPr lang="en-US" altLang="ko-KR" sz="2400" dirty="0">
              <a:solidFill>
                <a:srgbClr val="1C5852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8160" y="3365769"/>
            <a:ext cx="8527681" cy="2743201"/>
            <a:chOff x="383099" y="3404679"/>
            <a:chExt cx="8527681" cy="274320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4" t="3569" r="3617" b="5650"/>
            <a:stretch/>
          </p:blipFill>
          <p:spPr>
            <a:xfrm>
              <a:off x="4578808" y="3404679"/>
              <a:ext cx="4331972" cy="2743201"/>
            </a:xfrm>
            <a:prstGeom prst="rect">
              <a:avLst/>
            </a:prstGeom>
          </p:spPr>
        </p:pic>
        <p:pic>
          <p:nvPicPr>
            <p:cNvPr id="12" name="Picture 4" descr="C:\Users\하나고\Documents\CoolMessenger Files\Received Files\IMG_030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3099" y="3404679"/>
              <a:ext cx="4114801" cy="2743201"/>
            </a:xfrm>
            <a:prstGeom prst="rect">
              <a:avLst/>
            </a:prstGeom>
            <a:ln>
              <a:noFill/>
            </a:ln>
            <a:effectLst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19"/>
          <p:cNvSpPr>
            <a:spLocks noChangeArrowheads="1"/>
          </p:cNvSpPr>
          <p:nvPr/>
        </p:nvSpPr>
        <p:spPr bwMode="auto">
          <a:xfrm>
            <a:off x="6635750" y="0"/>
            <a:ext cx="2508250" cy="728663"/>
          </a:xfrm>
          <a:prstGeom prst="rect">
            <a:avLst/>
          </a:prstGeom>
          <a:solidFill>
            <a:srgbClr val="277B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spcBef>
                <a:spcPct val="20000"/>
              </a:spcBef>
            </a:pPr>
            <a:endParaRPr lang="ko-KR" altLang="en-US" sz="1600" b="1">
              <a:solidFill>
                <a:srgbClr val="F2F2F2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5106" y="111213"/>
            <a:ext cx="3724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언론 속의 하나고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9ECED5-EBC2-449A-ADF9-2F052DF0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90" y="1347640"/>
            <a:ext cx="3109921" cy="2276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F91B9C-E080-422C-B002-DBD1A8027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690" y="3837215"/>
            <a:ext cx="3109921" cy="2275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23" y="5026275"/>
            <a:ext cx="5256995" cy="695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1" y="1347640"/>
            <a:ext cx="5151566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1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50112" y="111213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err="1">
                <a:solidFill>
                  <a:schemeClr val="bg1"/>
                </a:solidFill>
                <a:latin typeface="+mn-ea"/>
                <a:ea typeface="+mn-ea"/>
              </a:rPr>
              <a:t>하나고가</a:t>
            </a:r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 바라는 인재상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1519" y="1654172"/>
            <a:ext cx="8180962" cy="835073"/>
          </a:xfrm>
          <a:prstGeom prst="rect">
            <a:avLst/>
          </a:prstGeom>
          <a:solidFill>
            <a:srgbClr val="277B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체력</a:t>
            </a:r>
            <a:r>
              <a:rPr lang="en-US" altLang="ko-KR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덕성</a:t>
            </a:r>
            <a:r>
              <a:rPr lang="en-US" altLang="ko-KR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지성</a:t>
            </a:r>
            <a:r>
              <a:rPr lang="en-US" altLang="ko-KR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감성을 겸비한 창의적 인재</a:t>
            </a:r>
            <a:endParaRPr lang="en-US" altLang="ko-KR" sz="2000" dirty="0">
              <a:solidFill>
                <a:srgbClr val="1C5852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1519" y="4067667"/>
            <a:ext cx="8180962" cy="835073"/>
          </a:xfrm>
          <a:prstGeom prst="rect">
            <a:avLst/>
          </a:prstGeom>
          <a:solidFill>
            <a:srgbClr val="277B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1C585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자기주도적 인재</a:t>
            </a:r>
            <a:endParaRPr lang="en-US" altLang="ko-KR" sz="2000" dirty="0">
              <a:solidFill>
                <a:srgbClr val="1C5852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44849" y="4902740"/>
            <a:ext cx="6454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뚜렷한 목표 의식과</a:t>
            </a:r>
            <a:r>
              <a:rPr lang="en-US" altLang="ko-KR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자기 주관</a:t>
            </a:r>
            <a:r>
              <a:rPr lang="en-US" altLang="ko-KR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그리고 열정</a:t>
            </a:r>
            <a:endParaRPr lang="en-US" altLang="ko-KR" sz="2400" dirty="0">
              <a:solidFill>
                <a:srgbClr val="404040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342900" lvl="1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협동</a:t>
            </a:r>
            <a:r>
              <a:rPr lang="en-US" altLang="ko-KR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40404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소통 배려 등 바람직한 인성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44849" y="2489245"/>
            <a:ext cx="6454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수영인증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토요스포츠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기 활동 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</a:b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공부도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체육도 모두 뛰어난 하나인</a:t>
            </a:r>
          </a:p>
        </p:txBody>
      </p:sp>
    </p:spTree>
    <p:extLst>
      <p:ext uri="{BB962C8B-B14F-4D97-AF65-F5344CB8AC3E}">
        <p14:creationId xmlns:p14="http://schemas.microsoft.com/office/powerpoint/2010/main" val="461621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107003" y="-87549"/>
            <a:ext cx="9316740" cy="70525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ㅅ</a:t>
            </a:r>
            <a:endParaRPr lang="ko-KR" altLang="en-US" dirty="0"/>
          </a:p>
        </p:txBody>
      </p:sp>
      <p:pic>
        <p:nvPicPr>
          <p:cNvPr id="1026" name="Picture 2" descr="메인이미지">
            <a:extLst>
              <a:ext uri="{FF2B5EF4-FFF2-40B4-BE49-F238E27FC236}">
                <a16:creationId xmlns:a16="http://schemas.microsoft.com/office/drawing/2014/main" id="{E0312FA0-3DCA-4FF5-994D-05ABEA734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7"/>
          <a:stretch/>
        </p:blipFill>
        <p:spPr bwMode="auto">
          <a:xfrm>
            <a:off x="-107005" y="1835448"/>
            <a:ext cx="9316741" cy="31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61451" y="974282"/>
            <a:ext cx="6821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  <a:latin typeface="+mj-ea"/>
                <a:ea typeface="+mj-ea"/>
              </a:rPr>
              <a:t>세계가 나를 키운다</a:t>
            </a:r>
            <a:r>
              <a:rPr lang="en-US" altLang="ko-KR" sz="3200" i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  <a:latin typeface="+mj-ea"/>
                <a:ea typeface="+mj-ea"/>
              </a:rPr>
              <a:t>내가 세계를 키운다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9548" y="5298944"/>
            <a:ext cx="7144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  <a:ea typeface="+mn-ea"/>
              </a:rPr>
              <a:t>The world nurtures me, I nurture the world</a:t>
            </a:r>
            <a:endParaRPr lang="ko-KR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B2EDAED1-B636-44C7-9654-CD3AB4BEF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3" y="1045724"/>
            <a:ext cx="8388414" cy="54013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65819" y="111213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교육 목표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그림 4" descr="IMG_656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6" y="3738562"/>
            <a:ext cx="4185761" cy="278922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65819" y="111213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학교 시설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6" y="1309400"/>
            <a:ext cx="4185761" cy="23557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9" y="1309400"/>
            <a:ext cx="4185761" cy="2355717"/>
          </a:xfrm>
          <a:prstGeom prst="rect">
            <a:avLst/>
          </a:prstGeom>
        </p:spPr>
      </p:pic>
      <p:pic>
        <p:nvPicPr>
          <p:cNvPr id="10" name="그림 13" descr="_A5D1478.jpg">
            <a:extLst>
              <a:ext uri="{FF2B5EF4-FFF2-40B4-BE49-F238E27FC236}">
                <a16:creationId xmlns:a16="http://schemas.microsoft.com/office/drawing/2014/main" id="{03767662-8F78-4722-B15E-9EE066C380B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9629" y="3738563"/>
            <a:ext cx="4185761" cy="276980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3957" y="3440230"/>
            <a:ext cx="11560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+mn-ea"/>
                <a:ea typeface="+mn-ea"/>
              </a:rPr>
              <a:t>도서관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65819" y="111213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학교 시설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00579" y="2134709"/>
            <a:ext cx="8742842" cy="3197876"/>
            <a:chOff x="200579" y="2134709"/>
            <a:chExt cx="8742842" cy="3197876"/>
          </a:xfrm>
        </p:grpSpPr>
        <p:grpSp>
          <p:nvGrpSpPr>
            <p:cNvPr id="4" name="그룹 3"/>
            <p:cNvGrpSpPr/>
            <p:nvPr/>
          </p:nvGrpSpPr>
          <p:grpSpPr>
            <a:xfrm>
              <a:off x="200579" y="2134709"/>
              <a:ext cx="8742842" cy="3197876"/>
              <a:chOff x="208191" y="2110902"/>
              <a:chExt cx="9260042" cy="338705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872" r="20851"/>
              <a:stretch/>
            </p:blipFill>
            <p:spPr>
              <a:xfrm>
                <a:off x="4460785" y="2110902"/>
                <a:ext cx="5007448" cy="3387053"/>
              </a:xfrm>
              <a:prstGeom prst="rect">
                <a:avLst/>
              </a:prstGeom>
            </p:spPr>
          </p:pic>
          <p:pic>
            <p:nvPicPr>
              <p:cNvPr id="10" name="그림 9" descr="바닥, 실내, 벽, 책상이(가) 표시된 사진&#10;&#10;자동 생성된 설명">
                <a:extLst>
                  <a:ext uri="{FF2B5EF4-FFF2-40B4-BE49-F238E27FC236}">
                    <a16:creationId xmlns:a16="http://schemas.microsoft.com/office/drawing/2014/main" id="{340126BD-DA4E-43E6-8E82-5457172B46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43" t="624"/>
              <a:stretch/>
            </p:blipFill>
            <p:spPr>
              <a:xfrm>
                <a:off x="208191" y="2110902"/>
                <a:ext cx="4134274" cy="3387053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291186" y="4737369"/>
              <a:ext cx="147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+mn-ea"/>
                  <a:ea typeface="+mn-ea"/>
                </a:rPr>
                <a:t>세미나실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167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05839" y="1186774"/>
            <a:ext cx="8132323" cy="5408579"/>
            <a:chOff x="369651" y="1235412"/>
            <a:chExt cx="8132323" cy="54085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4" t="830"/>
            <a:stretch/>
          </p:blipFill>
          <p:spPr>
            <a:xfrm>
              <a:off x="369651" y="1235412"/>
              <a:ext cx="4028839" cy="267510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3" r="4260" b="16010"/>
            <a:stretch/>
          </p:blipFill>
          <p:spPr>
            <a:xfrm>
              <a:off x="4473574" y="1235719"/>
              <a:ext cx="4028400" cy="26748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51" y="3960609"/>
              <a:ext cx="4038988" cy="268338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441"/>
            <a:stretch/>
          </p:blipFill>
          <p:spPr>
            <a:xfrm>
              <a:off x="4470218" y="3960609"/>
              <a:ext cx="4031756" cy="268338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65819" y="111213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학교 시설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547" y="3630697"/>
            <a:ext cx="223490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n-ea"/>
                <a:ea typeface="+mn-ea"/>
              </a:rPr>
              <a:t>하나 아트센터</a:t>
            </a:r>
          </a:p>
        </p:txBody>
      </p:sp>
    </p:spTree>
    <p:extLst>
      <p:ext uri="{BB962C8B-B14F-4D97-AF65-F5344CB8AC3E}">
        <p14:creationId xmlns:p14="http://schemas.microsoft.com/office/powerpoint/2010/main" val="3636416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BE4086B6-BA44-4D27-948A-43B286C48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2" y="1710514"/>
            <a:ext cx="7906055" cy="43303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765819" y="111213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학교 시설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202" y="5408578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+mn-ea"/>
                <a:ea typeface="+mn-ea"/>
              </a:rPr>
              <a:t>체육관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바닥, 테이블, 창문이(가) 표시된 사진&#10;&#10;자동 생성된 설명">
            <a:extLst>
              <a:ext uri="{FF2B5EF4-FFF2-40B4-BE49-F238E27FC236}">
                <a16:creationId xmlns:a16="http://schemas.microsoft.com/office/drawing/2014/main" id="{2F8FDDAE-26AA-4298-B25F-A5E12D23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8" y="1643466"/>
            <a:ext cx="7770523" cy="437491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765819" y="111213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학교 시설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779" y="5379394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+mn-ea"/>
                <a:ea typeface="+mn-ea"/>
              </a:rPr>
              <a:t>학생 식당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19"/>
          <p:cNvSpPr>
            <a:spLocks noChangeArrowheads="1"/>
          </p:cNvSpPr>
          <p:nvPr/>
        </p:nvSpPr>
        <p:spPr bwMode="auto">
          <a:xfrm>
            <a:off x="6635750" y="0"/>
            <a:ext cx="2508250" cy="728663"/>
          </a:xfrm>
          <a:prstGeom prst="rect">
            <a:avLst/>
          </a:prstGeom>
          <a:solidFill>
            <a:srgbClr val="277B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spcBef>
                <a:spcPct val="20000"/>
              </a:spcBef>
            </a:pPr>
            <a:endParaRPr lang="ko-KR" altLang="en-US" sz="1600" b="1">
              <a:solidFill>
                <a:srgbClr val="F2F2F2"/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7486" y="2259270"/>
            <a:ext cx="8529028" cy="2853287"/>
            <a:chOff x="264776" y="1916350"/>
            <a:chExt cx="9554084" cy="319620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/>
            <a:stretch/>
          </p:blipFill>
          <p:spPr>
            <a:xfrm>
              <a:off x="4679003" y="1916350"/>
              <a:ext cx="5139857" cy="31962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3" t="2317"/>
            <a:stretch/>
          </p:blipFill>
          <p:spPr>
            <a:xfrm>
              <a:off x="264776" y="1916350"/>
              <a:ext cx="4336408" cy="31962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173321-891F-4087-8D49-22901EFD1877}"/>
              </a:ext>
            </a:extLst>
          </p:cNvPr>
          <p:cNvSpPr txBox="1"/>
          <p:nvPr/>
        </p:nvSpPr>
        <p:spPr>
          <a:xfrm>
            <a:off x="3635334" y="4599169"/>
            <a:ext cx="11560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+mn-ea"/>
                <a:ea typeface="+mn-ea"/>
              </a:rPr>
              <a:t>기숙사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CDF7B-24E2-4520-ABF1-26504C89AF24}"/>
              </a:ext>
            </a:extLst>
          </p:cNvPr>
          <p:cNvSpPr txBox="1"/>
          <p:nvPr/>
        </p:nvSpPr>
        <p:spPr>
          <a:xfrm>
            <a:off x="6765819" y="111213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  <a:ea typeface="+mn-ea"/>
              </a:rPr>
              <a:t>학교 시설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하나 M"/>
        <a:ea typeface="하나 M"/>
        <a:cs typeface=""/>
      </a:majorFont>
      <a:minorFont>
        <a:latin typeface="하나 M"/>
        <a:ea typeface="하나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13303</TotalTime>
  <Words>629</Words>
  <Application>Microsoft Office PowerPoint</Application>
  <PresentationFormat>화면 슬라이드 쇼(4:3)</PresentationFormat>
  <Paragraphs>206</Paragraphs>
  <Slides>27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Wingdings</vt:lpstr>
      <vt:lpstr>Arial</vt:lpstr>
      <vt:lpstr>HY강M</vt:lpstr>
      <vt:lpstr>하나 M</vt:lpstr>
      <vt:lpstr>굴림</vt:lpstr>
      <vt:lpstr>맑은 고딕</vt:lpstr>
      <vt:lpstr>디자인 사용자 지정</vt:lpstr>
      <vt:lpstr>1_디자인 사용자 지정</vt:lpstr>
      <vt:lpstr>1_기본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하나금융지주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김대연</dc:creator>
  <cp:lastModifiedBy>여지원</cp:lastModifiedBy>
  <cp:revision>949</cp:revision>
  <dcterms:created xsi:type="dcterms:W3CDTF">2007-08-28T09:32:06Z</dcterms:created>
  <dcterms:modified xsi:type="dcterms:W3CDTF">2022-10-13T23:28:20Z</dcterms:modified>
</cp:coreProperties>
</file>